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6" r:id="rId6"/>
    <p:sldId id="260" r:id="rId7"/>
    <p:sldId id="262" r:id="rId8"/>
    <p:sldId id="257" r:id="rId9"/>
    <p:sldId id="267" r:id="rId10"/>
    <p:sldId id="268" r:id="rId11"/>
    <p:sldId id="280" r:id="rId12"/>
    <p:sldId id="261" r:id="rId13"/>
    <p:sldId id="263" r:id="rId14"/>
    <p:sldId id="281" r:id="rId15"/>
    <p:sldId id="265" r:id="rId16"/>
    <p:sldId id="287" r:id="rId17"/>
    <p:sldId id="270" r:id="rId18"/>
    <p:sldId id="271" r:id="rId19"/>
    <p:sldId id="282" r:id="rId20"/>
    <p:sldId id="278" r:id="rId21"/>
    <p:sldId id="272" r:id="rId22"/>
    <p:sldId id="273" r:id="rId23"/>
    <p:sldId id="274" r:id="rId24"/>
    <p:sldId id="275" r:id="rId25"/>
    <p:sldId id="276" r:id="rId26"/>
    <p:sldId id="269" r:id="rId27"/>
    <p:sldId id="283" r:id="rId28"/>
    <p:sldId id="284" r:id="rId29"/>
    <p:sldId id="285" r:id="rId30"/>
    <p:sldId id="286" r:id="rId31"/>
    <p:sldId id="277" r:id="rId32"/>
    <p:sldId id="26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2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1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9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0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3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2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0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8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3B46-B2B1-4817-9A8A-319A2C81320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1C53-4341-433B-A203-C2FF5DE24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7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8149" y="693868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 бронхит птиц (ИБК)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рвет - Инфекционный бронхит кур - Лечение - профилак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3" y="3254991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53181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 </a:t>
            </a:r>
            <a:r>
              <a:rPr lang="ru-RU" dirty="0" smtClean="0">
                <a:solidFill>
                  <a:srgbClr val="002060"/>
                </a:solidFill>
              </a:rPr>
              <a:t>Вирус </a:t>
            </a:r>
            <a:r>
              <a:rPr lang="ru-RU" dirty="0">
                <a:solidFill>
                  <a:srgbClr val="002060"/>
                </a:solidFill>
              </a:rPr>
              <a:t>гибнет под воздействием высоких температур, зато замораживание на него не действует.</a:t>
            </a:r>
          </a:p>
          <a:p>
            <a:pPr marL="0" indent="53181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Для обработки птичника рекомендуют такие растворы: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3%-</a:t>
            </a:r>
            <a:r>
              <a:rPr lang="ru-RU" dirty="0" err="1" smtClean="0">
                <a:solidFill>
                  <a:srgbClr val="002060"/>
                </a:solidFill>
              </a:rPr>
              <a:t>ного</a:t>
            </a:r>
            <a:r>
              <a:rPr lang="ru-RU" dirty="0" smtClean="0">
                <a:solidFill>
                  <a:srgbClr val="002060"/>
                </a:solidFill>
              </a:rPr>
              <a:t> горячего раствора едкого натрия через 3 часа,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раствора хлорной извести с содержанием 6,5 % активного хлора - через 6 часов,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0,5%-</a:t>
            </a:r>
            <a:r>
              <a:rPr lang="ru-RU" dirty="0" err="1" smtClean="0">
                <a:solidFill>
                  <a:srgbClr val="002060"/>
                </a:solidFill>
              </a:rPr>
              <a:t>ного</a:t>
            </a:r>
            <a:r>
              <a:rPr lang="ru-RU" dirty="0" smtClean="0">
                <a:solidFill>
                  <a:srgbClr val="002060"/>
                </a:solidFill>
              </a:rPr>
              <a:t> раствора формальдегида — через 3 часа,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5%-</a:t>
            </a:r>
            <a:r>
              <a:rPr lang="ru-RU" dirty="0" err="1" smtClean="0">
                <a:solidFill>
                  <a:srgbClr val="002060"/>
                </a:solidFill>
              </a:rPr>
              <a:t>ного</a:t>
            </a:r>
            <a:r>
              <a:rPr lang="ru-RU" dirty="0" smtClean="0">
                <a:solidFill>
                  <a:srgbClr val="002060"/>
                </a:solidFill>
              </a:rPr>
              <a:t> горячего раствора Демпа-12 – через 6 часов,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1%-</a:t>
            </a:r>
            <a:r>
              <a:rPr lang="ru-RU" dirty="0" err="1" smtClean="0">
                <a:solidFill>
                  <a:srgbClr val="002060"/>
                </a:solidFill>
              </a:rPr>
              <a:t>ные</a:t>
            </a:r>
            <a:r>
              <a:rPr lang="ru-RU" dirty="0" smtClean="0">
                <a:solidFill>
                  <a:srgbClr val="002060"/>
                </a:solidFill>
              </a:rPr>
              <a:t> растворы фенола, формалина – через 3минуты.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3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5318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Вирус инактивируется при 56° в </a:t>
            </a:r>
            <a:r>
              <a:rPr lang="ru-RU" dirty="0" smtClean="0">
                <a:solidFill>
                  <a:srgbClr val="002060"/>
                </a:solidFill>
              </a:rPr>
              <a:t>течение </a:t>
            </a:r>
            <a:r>
              <a:rPr lang="ru-RU" dirty="0">
                <a:solidFill>
                  <a:srgbClr val="002060"/>
                </a:solidFill>
              </a:rPr>
              <a:t>10-15 минут. В </a:t>
            </a:r>
            <a:r>
              <a:rPr lang="ru-RU" dirty="0" err="1">
                <a:solidFill>
                  <a:srgbClr val="002060"/>
                </a:solidFill>
              </a:rPr>
              <a:t>лиофилизированном</a:t>
            </a:r>
            <a:r>
              <a:rPr lang="ru-RU" dirty="0">
                <a:solidFill>
                  <a:srgbClr val="002060"/>
                </a:solidFill>
              </a:rPr>
              <a:t> состоянии вирус </a:t>
            </a:r>
            <a:r>
              <a:rPr lang="ru-RU" dirty="0" smtClean="0">
                <a:solidFill>
                  <a:srgbClr val="002060"/>
                </a:solidFill>
              </a:rPr>
              <a:t>выживает </a:t>
            </a:r>
            <a:r>
              <a:rPr lang="ru-RU" dirty="0">
                <a:solidFill>
                  <a:srgbClr val="002060"/>
                </a:solidFill>
              </a:rPr>
              <a:t>свыше </a:t>
            </a:r>
            <a:r>
              <a:rPr lang="ru-RU" dirty="0" smtClean="0">
                <a:solidFill>
                  <a:srgbClr val="002060"/>
                </a:solidFill>
              </a:rPr>
              <a:t>500 дней </a:t>
            </a:r>
            <a:r>
              <a:rPr lang="ru-RU" dirty="0">
                <a:solidFill>
                  <a:srgbClr val="002060"/>
                </a:solidFill>
              </a:rPr>
              <a:t>(температура 4°), при -20-30</a:t>
            </a:r>
            <a:r>
              <a:rPr lang="ru-RU" dirty="0" smtClean="0">
                <a:solidFill>
                  <a:srgbClr val="002060"/>
                </a:solidFill>
              </a:rPr>
              <a:t>° - 458 </a:t>
            </a:r>
            <a:r>
              <a:rPr lang="ru-RU" dirty="0">
                <a:solidFill>
                  <a:srgbClr val="002060"/>
                </a:solidFill>
              </a:rPr>
              <a:t>дней. Ультрафиолетовые лучи разрушают вирус.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5318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В курятниках, кормушках и поилках может содержаться до 90 дней;</a:t>
            </a:r>
          </a:p>
          <a:p>
            <a:pPr marL="0" indent="5318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В тканях птиц может содержаться до 80 дней.</a:t>
            </a:r>
          </a:p>
          <a:p>
            <a:pPr marL="0" indent="5318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При нормальной температуре воздуха (до 16гр. С) может находится до 12 дней, на скорлупе яиц – до 10 </a:t>
            </a:r>
            <a:r>
              <a:rPr lang="ru-RU" dirty="0" err="1" smtClean="0">
                <a:solidFill>
                  <a:srgbClr val="002060"/>
                </a:solidFill>
              </a:rPr>
              <a:t>сут</a:t>
            </a:r>
            <a:r>
              <a:rPr lang="ru-RU" dirty="0" smtClean="0">
                <a:solidFill>
                  <a:srgbClr val="002060"/>
                </a:solidFill>
              </a:rPr>
              <a:t>., в воде комнатной температуры до 11 часов.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1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4508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респираторной форме в дыхательных путях серозный, катаральный или казеозный экссудат; воздухоносные мешки с пенистым экссудатом; на месте бифуркации трахеи творожистая пробка.</a:t>
            </a:r>
          </a:p>
          <a:p>
            <a:pPr marL="0" indent="4508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нефропатогенной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форме – отложение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почках и мочеточниках, рисунок почек «тигровый», бледность и отек легких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8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трахее и крупных бронхах характерны кровоизлияния. От 5 до 50% больных кур откладывают яйца с известковым наростом,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25% — с мягкой и 12% — с тонкой скорлупой. У 20% больных кур белок яиц содержит в результате сальпингита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дифтеритические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1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ИРУС ИНФЕКЦИОННОГО БРОНХИТА КУР И ЕГО ВИДЫ: РАЗЛИЧНЫЕ СХЕМЫ ВАКЦИНАЦИИ,  ПРОФИЛАКТИКИ И КОНТРОЛЯ - MSD Animal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853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НФЕКЦИОННЫЙ БРОНХИТ К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57" y="3302431"/>
            <a:ext cx="3994387" cy="29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ягкое яйцо в ру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56" y="365125"/>
            <a:ext cx="3994387" cy="25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4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4508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продолжается 18-20 дней. В первые 1-3 дня после внедрения вируса в слизистую оболочку трахеи и бронхов возникает воспалительный процесс, вызывающий к 7-му дню гипертрофию эпителия и выраженную отечность, который сопровождается обильным выделением слизи и экссудата. Затем в течение 12-18 дней наступает так называемая фаза иммунитета, при которой восстанавливается пораженный эпителий и происходит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лимфоидоклеточная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инфильтрация. Течение заболевания и смена фаз зависит от дозы вируса, поступившего при заражении. Вирус бронхита может выделятся из легких, содержимого трахеи, кишечника в течение 10-21 дня; из крови, почки, печени и мозга не всегда удается выделить вирус. В патогенезе болезни большое значение имеет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патогенная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микрофлора (возбудители микоплазмоза,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колисептицемии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заразного насморка и др.), которая осложняет течение болезни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0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16620"/>
          </a:xfrm>
        </p:spPr>
        <p:txBody>
          <a:bodyPr>
            <a:normAutofit fontScale="85000" lnSpcReduction="10000"/>
          </a:bodyPr>
          <a:lstStyle/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 клинические симптомы, патоморфологические признаки, проводят лабораторные исследования для анализа динамики специфических антител, выделения вируса, его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серотипирования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определения природы – ИФА, РТГА, ПЦР. Дифференцируют от оспы, инфекционного ларинготрахеита, респираторного микоплазмоза, болезни Ньюкасла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1813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удостовериться в диагнозе рекомендуют проводить цитологические исследования смывов с трахеи и гортани и анализы крови. У погибших птиц берут соскобы с трахеи, почек и яйцевода. При обнаружении вируса ИБК первым делом рекомендуют проводить дезинфекцию.</a:t>
            </a:r>
          </a:p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8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Материалы для исследования: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- У живых особей смывы и мазки с гортани;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У мертвых – частички легких, соскобы с трахеи и яйцеводов.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Кровь, которую проверяют каждые две недели.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3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0000" lnSpcReduction="20000"/>
          </a:bodyPr>
          <a:lstStyle/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Сводится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обеспечению высокого уровня биобезопасности и проведению специфической профилактики. Так как вирус ИБК постоянно мутирует, продолжают появляться новые серотипы и применение только одной вакцины не может защитить от всех штаммов, была разработана теория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протектотипов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согласно которой включение более чем одного серотипа в программу вакцинации увеличивает диапазон защиты не только от гомологичных штаммов, но и против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гетерологичных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проводить регулярный мониторинг циркулирующих в хозяйстве штаммов вируса. Без выявления циркуляции на птицефабрики «вариантных» штаммов не стоит вводить против них гомологичные вакцины, т.к., во-первых, происходит внесение дополнительного генетический материала, который может быть использован при мутации вируса, во-вторых – применение вакцин из «вариантных» штаммов может вызвать заболевание еще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непривитом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поголовье; в-третьих – это необязательные финансовые затраты, связанные с покупкой данных вакцин. Прежде чем вводить новую вакцину в схему, проводят проверку правильности техники вакцинации применяемой.</a:t>
            </a:r>
          </a:p>
        </p:txBody>
      </p:sp>
    </p:spTree>
    <p:extLst>
      <p:ext uri="{BB962C8B-B14F-4D97-AF65-F5344CB8AC3E}">
        <p14:creationId xmlns:p14="http://schemas.microsoft.com/office/powerpoint/2010/main" val="388923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представлены содержащие различные серотипы живые (М41 штамм Н120, М41 штамм Н120 + D274, QX, 793В,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02) и инактивированные вакцины (М41, М41+793В).</a:t>
            </a:r>
          </a:p>
          <a:p>
            <a:pPr marL="0" indent="5318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интервал между применением вакцин из «вариантных» штаммов должен быть не менее 14 дней.</a:t>
            </a:r>
          </a:p>
          <a:p>
            <a:pPr marL="0" indent="5318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78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991"/>
            <a:ext cx="10515600" cy="5207972"/>
          </a:xfrm>
        </p:spPr>
        <p:txBody>
          <a:bodyPr>
            <a:normAutofit/>
          </a:bodyPr>
          <a:lstStyle/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Вновь завезенную птицу </a:t>
            </a:r>
            <a:r>
              <a:rPr lang="ru-RU" dirty="0" err="1">
                <a:solidFill>
                  <a:srgbClr val="002060"/>
                </a:solidFill>
              </a:rPr>
              <a:t>карантинируют</a:t>
            </a:r>
            <a:r>
              <a:rPr lang="ru-RU" dirty="0">
                <a:solidFill>
                  <a:srgbClr val="002060"/>
                </a:solidFill>
              </a:rPr>
              <a:t> в течение 3 недель. При установлении заболевания птиц ИБК в соответствии с приказом Министерства сельского хозяйства РФ №476 </a:t>
            </a:r>
            <a:r>
              <a:rPr lang="ru-RU" dirty="0" smtClean="0">
                <a:solidFill>
                  <a:srgbClr val="002060"/>
                </a:solidFill>
              </a:rPr>
              <a:t>от 19 </a:t>
            </a:r>
            <a:r>
              <a:rPr lang="ru-RU" dirty="0">
                <a:solidFill>
                  <a:srgbClr val="002060"/>
                </a:solidFill>
              </a:rPr>
              <a:t>декабря </a:t>
            </a:r>
            <a:r>
              <a:rPr lang="ru-RU" dirty="0" smtClean="0">
                <a:solidFill>
                  <a:srgbClr val="002060"/>
                </a:solidFill>
              </a:rPr>
              <a:t>2011 года «Об </a:t>
            </a:r>
            <a:r>
              <a:rPr lang="ru-RU" dirty="0">
                <a:solidFill>
                  <a:srgbClr val="002060"/>
                </a:solidFill>
              </a:rPr>
              <a:t>утверждении перечня заразных, в том числе особо опасных, болезней животных, по которым могут устанавливаться ограничительные мероприятия (карантин) постановлением Губернатора области в хозяйстве вводятся ограничения. </a:t>
            </a:r>
          </a:p>
        </p:txBody>
      </p:sp>
    </p:spTree>
    <p:extLst>
      <p:ext uri="{BB962C8B-B14F-4D97-AF65-F5344CB8AC3E}">
        <p14:creationId xmlns:p14="http://schemas.microsoft.com/office/powerpoint/2010/main" val="339152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описали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1931 году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Северной Америке под названием «новая респираторная болезнь цыплят». В настоящее время болезнь широко распространена в Канаде, Аргентине, Англии, Японии, Голландии, Италии, Франции, Австралии, Дании, Швейцарии, Германии и других странах. Первое сообщение об инфекционном бронхите в СССР сделал П.М.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Сопиков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 году.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1813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и иммунизация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997" y="1883392"/>
            <a:ext cx="11546005" cy="4621118"/>
          </a:xfrm>
        </p:spPr>
        <p:txBody>
          <a:bodyPr>
            <a:normAutofit fontScale="85000" lnSpcReduction="20000"/>
          </a:bodyPr>
          <a:lstStyle/>
          <a:p>
            <a:pPr marL="0" indent="6270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Переболевшая </a:t>
            </a:r>
            <a:r>
              <a:rPr lang="ru-RU" dirty="0">
                <a:solidFill>
                  <a:srgbClr val="002060"/>
                </a:solidFill>
              </a:rPr>
              <a:t>ИБК птица становится устойчивой к тому штамму, который вызвал заболевание. Продолжительность приобретенного иммунитета 4-6 месяцев. Установлено, что материнские антитела не имеют большого значения в защите птицы от ИБК, поэтому в птицеводческих хозяйствах необходимо проводить вакцинацию цыплят в суточном возрасте </a:t>
            </a:r>
            <a:r>
              <a:rPr lang="ru-RU" dirty="0" err="1">
                <a:solidFill>
                  <a:srgbClr val="002060"/>
                </a:solidFill>
              </a:rPr>
              <a:t>интраназально</a:t>
            </a:r>
            <a:r>
              <a:rPr lang="ru-RU" dirty="0">
                <a:solidFill>
                  <a:srgbClr val="002060"/>
                </a:solidFill>
              </a:rPr>
              <a:t> или спрей – методом. </a:t>
            </a:r>
            <a:r>
              <a:rPr lang="ru-RU" dirty="0" err="1">
                <a:solidFill>
                  <a:srgbClr val="002060"/>
                </a:solidFill>
              </a:rPr>
              <a:t>Ветспециалисты</a:t>
            </a:r>
            <a:r>
              <a:rPr lang="ru-RU" dirty="0">
                <a:solidFill>
                  <a:srgbClr val="002060"/>
                </a:solidFill>
              </a:rPr>
              <a:t> должны знать, что применять живые вирус-вакцины необходимо с большой осторожностью, ввиду того, что они могут спровоцировать в хозяйстве респираторный микоплазмоз, </a:t>
            </a:r>
            <a:r>
              <a:rPr lang="ru-RU" dirty="0" err="1">
                <a:solidFill>
                  <a:srgbClr val="002060"/>
                </a:solidFill>
              </a:rPr>
              <a:t>колисептицемию</a:t>
            </a:r>
            <a:r>
              <a:rPr lang="ru-RU" dirty="0">
                <a:solidFill>
                  <a:srgbClr val="002060"/>
                </a:solidFill>
              </a:rPr>
              <a:t>. На сегодняшний день наиболее широкое распространение в птицеводческих хозяйствах получили две живые вирус-вакцины из штамма АМ и вакцина Н-120. Родительское стадо на птицефабриках перед яйцекладкой внутримышечно прививают ассоциированной инактивированной вакциной против ИБК, БН, ИББ и </a:t>
            </a:r>
            <a:r>
              <a:rPr lang="ru-RU" dirty="0" smtClean="0">
                <a:solidFill>
                  <a:srgbClr val="002060"/>
                </a:solidFill>
              </a:rPr>
              <a:t>ССЯ-76.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516" y="833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схем вакцинопрофилактики против IBV бройлеров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60" y="1408913"/>
            <a:ext cx="9744075" cy="3143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4001294"/>
            <a:ext cx="964470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2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средние титры после вакцинации бройлеров (данные компании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БиоЧек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690687"/>
            <a:ext cx="11144250" cy="48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6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вакцинопрофилактики против IBV ремонтного молодняка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006221"/>
            <a:ext cx="11144250" cy="45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4967"/>
            <a:ext cx="10515599" cy="63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98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средние титры после вакцинации ремонтного молодняка (данные компании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БиоЧек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458587"/>
            <a:ext cx="111442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42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борьбы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курятнике, находящемся на карантине, применяют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хлорскипидар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раствор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Люголя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йодид алюминия,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глютекс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Обработку средствами нужно проводить 2 раза в неделю. В то же время в рацион кур включают витамины и минералы, а наиболее пораженных особей исключают из общего стада. Для того чтобы предостеречь своих цыплят от инфекционного бронхита широко используется вакцинация с применением инактивированных вакцин. Кроме того, хозяйство, которое переживает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эпизоотию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ИБК, должно прекратить поставку яиц или птиц в другие хозяйства и на 2 месяца приостановить процесс инкубации.</a:t>
            </a:r>
          </a:p>
        </p:txBody>
      </p:sp>
    </p:spTree>
    <p:extLst>
      <p:ext uri="{BB962C8B-B14F-4D97-AF65-F5344CB8AC3E}">
        <p14:creationId xmlns:p14="http://schemas.microsoft.com/office/powerpoint/2010/main" val="2737018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По условиям ограничений в хозяйстве запрещается: </a:t>
            </a:r>
          </a:p>
          <a:p>
            <a:pPr marL="0" indent="531813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Вывоз яиц для племенных целей в благополучные хозяйства, а также яиц и эмбрионов для производства ветеринарных и медицинских препаратов и научно – исследовательских работ. Вывоз живой птицы в другие хозяйства и продажу ее населению. Перемещение птицы, кормов и инвентаря из неблагополучных птичников, отделений, ферм в другое помещение где содержится здоровая птица. Ввоз птицы из других хозяйств. </a:t>
            </a:r>
          </a:p>
          <a:p>
            <a:pPr marL="0" indent="531813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18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птицеводческих хозяйствах имеющих бройлерное направление весь санитарный брак подвергают технической утилизации, остальную больную птицу направляют для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промпереработки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птицекомбинат. Условно здоровую птицу по окончании технологического цикла направляют на убой без ограничений. При выявлении ИБК в племенных хозяйствах больную взрослую птицу отправляют на убой, а условно здоровую используют для получения пищевого яйца с последующим убоем. Также поступают с родительским стадом в товарных хозяйствах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36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Вывоз </a:t>
            </a:r>
            <a:r>
              <a:rPr lang="ru-RU" dirty="0">
                <a:solidFill>
                  <a:srgbClr val="002060"/>
                </a:solidFill>
              </a:rPr>
              <a:t>птицы, для пищевых целей после дезинфекции парами формальдегида согласно действующей инструкции. Вывоз пера и пуха после дезинфекции. Вывоз мяса от вынужденно убитой птицы в сеть общественного питания внутри района или на переработку; мясо от условно-здоровой птицы реализуется на общих основаниях. Вывоз птицы на птицеперерабатывающие предприятия с соблюдением всех ветеринарно-санитарных правил по предупреждению распространения инфекции в процессе транспортировки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4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вирус семейства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Coronavirus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слабоустойчив во внешней среде. Множество серотипов, частые антигенные мутации по белку S1. Классифицируют по способности поражать определенные системы органов: респираторные - все серотипы; репродуктивные - все серотипы;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нефропатогенные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некоторые серотипы (793В, QX и др.)</a:t>
            </a:r>
          </a:p>
        </p:txBody>
      </p:sp>
    </p:spTree>
    <p:extLst>
      <p:ext uri="{BB962C8B-B14F-4D97-AF65-F5344CB8AC3E}">
        <p14:creationId xmlns:p14="http://schemas.microsoft.com/office/powerpoint/2010/main" val="13689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427" y="993111"/>
            <a:ext cx="10515600" cy="4875426"/>
          </a:xfrm>
        </p:spPr>
        <p:txBody>
          <a:bodyPr>
            <a:normAutofit fontScale="85000" lnSpcReduction="20000"/>
          </a:bodyPr>
          <a:lstStyle/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ограничений прекращают инкубацию сроком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месяца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проводят тщательную очистку и дезинфекции инкубатория и инкубаторов. В птичниках, где возникло ИБК явно больных и сильно отстающих в росте цыплят убивают и утилизируют, а для остальных улучшают кормление и принимают меры по устранению сквозняков и нормализации воздухообмена. Одновременно с этим проводят два раза в неделю текущую дезинфекцию в присутствии птицы гипохлоритом натрия, содержащим 2% активного хлора, из расчета 0,5 мл на 1м³ помещения при экспозиции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Территорию вокруг птичника и дороги птицеводческого хозяйства дезинфицируют один раз в неделю 3%-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едкой щелочи на 1%-ном растворе формалина. Ограничения с хозяйства снимают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месяца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выявления последнего случая заболевания птицы и проведения заключительной дезинфекции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485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https://prokyr.ru/zdorovye/infektsionnyj-bronhit-6926/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802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4932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Российской Федерации живые вакцины против ИБК, состоящие из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гетерологичных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штаммов, очень часто применяются безосновательно, что приводит к ге­нетическим изменениям вируса и по­явлению новых полевых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которыми сложно бороться. Вакцины из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гетерологичных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штаммов следует применять только по показаниям. В этом случае их применение однознач­но будет эффективным. Многие исследователи считают наи­более эффективным применение ком­бинации вакцинных штаммов, относя­щихся к генотипам Массачусетс и 4/91. В НПП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Авивак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2011-2013 гг. успешно проведен комплекс науч­но-исследовательских и опытно-конструкторских работ по созданию жи­вой вакцины против ИБК на основе штамма А-91, относящегося к генотипу 793В и имеющего большую степень го­мологии с вакцинным штаммом 4/91. Результаты лабораторных и произ­водственных испытаний живой вакци­ны против ИБК из штамма А-91 показа­ли ее высокую антигенную активность. НПП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Авивак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предлагает данный биопрепарат для эффективной профи­лактики ИБК, вызванного «вариантны­ми» штаммами вируса.</a:t>
            </a:r>
          </a:p>
        </p:txBody>
      </p:sp>
    </p:spTree>
    <p:extLst>
      <p:ext uri="{BB962C8B-B14F-4D97-AF65-F5344CB8AC3E}">
        <p14:creationId xmlns:p14="http://schemas.microsoft.com/office/powerpoint/2010/main" val="6345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buNone/>
            </a:pPr>
            <a:r>
              <a:rPr lang="ru-RU" dirty="0"/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быстрая скорость распространения. Дикие птицы не являются переносчиками вируса. Пути заражения различны: алиментарный, аэрогенный, при прямом контакте. Источник инфекции - больные и переболевшие птицы, которые длительное время остаются вирусоносителями. Выделение вируса из организма больных птиц происходит со слюной, выделениями из носа и глаз, с пометом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вирус накапливается через 48-96 часов после заражения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3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Главные его мишени – это обычные домашние куры, хотя признаки подобного заболевания были выявлены у фазанов и перепелов. Также нередки случаи, когда цыплята уже рождаются носителями ИБК, если они были выведены с яйца, снесенного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пораженной несушкой. Ведь вирус очень хорошо развивается в куриных эмбрионах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врожденный инфекционный бронхит может стать причиной замирания эмбрионов на поздних сроках, падежа молодняка или рождения слабых цыплят.</a:t>
            </a:r>
          </a:p>
        </p:txBody>
      </p:sp>
    </p:spTree>
    <p:extLst>
      <p:ext uri="{BB962C8B-B14F-4D97-AF65-F5344CB8AC3E}">
        <p14:creationId xmlns:p14="http://schemas.microsoft.com/office/powerpoint/2010/main" val="417587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55000" lnSpcReduction="20000"/>
          </a:bodyPr>
          <a:lstStyle/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Респираторная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характеризуется затрудненным дыханием, чиханием, хрипами, выделениями из носа, при осложнении </a:t>
            </a:r>
            <a:r>
              <a:rPr lang="ru-RU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колибактериозом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повышенная смертность.</a:t>
            </a:r>
          </a:p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Нефропатогенная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- влажный помет, приводящий к увлажнению подстилки, повышенное потребление воды.</a:t>
            </a:r>
          </a:p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Репродуктивная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- снижение яйценоскости, падение качества яиц (деформация скорлупы, стираются границы между плотными и жидкими слоями белка), рост доли яиц второго сорта, низкая выводимость яиц, снижение качества суточных цыплят, синдром «ложной» несушки.</a:t>
            </a:r>
          </a:p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 у ремонтного молодняка и кур-несушек будут зависеть от возраста заражения. При заражении с 1-го по 20-й день – респираторные признаки, возникновение синдрома «ложной» несушки. При заражении с 3-й по 18-ю неделю наблюдают неспецифические респираторные признаки. При заражении в период яйцекладки – снижение яйценоскости и качества яиц.</a:t>
            </a:r>
          </a:p>
          <a:p>
            <a:pPr marL="0" indent="531813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0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Инфекционный бронхит кур — симптомы и лечение | Курочка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8" y="365125"/>
            <a:ext cx="6096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98750"/>
            <a:ext cx="5715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8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6979"/>
            <a:ext cx="10515600" cy="5439984"/>
          </a:xfrm>
        </p:spPr>
        <p:txBody>
          <a:bodyPr>
            <a:normAutofit fontScale="92500" lnSpcReduction="10000"/>
          </a:bodyPr>
          <a:lstStyle/>
          <a:p>
            <a:pPr marL="0" indent="531813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Слизистые, свободные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специфических патогенов,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бывают зараженными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разные моменты двумя штаммами ИБК – M41 и вариантом DMV.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1813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оказывает определенное экономическое действие, так как вызывает плохое усвоение корма и, как следствие, замедление набора веса у бройлеров, а также уменьшение количества и качества яиц у несушек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1813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Переболевшая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остается носителем вируса в течение 100 дней. Вирус она будет выделять вместе со слюной, пометом, жидкостью слизистых. Чаще всего вспышки происходят в весенне-летний период. Инфекционный бронхит может осложнять течение других инфекционных заболеваний.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44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algn="just">
              <a:buNone/>
            </a:pPr>
            <a:r>
              <a:rPr lang="ru-RU" dirty="0">
                <a:solidFill>
                  <a:srgbClr val="002060"/>
                </a:solidFill>
              </a:rPr>
              <a:t>Есть мнение, что перенесшая ИБК курица приобретает иммунитет против заболевания в дальнейшем, однако, как долго он сохраняется пока непонятно. Примерно 10 дней нужно, чтобы организм птицы выработал антитела к бронхиту, </a:t>
            </a:r>
            <a:r>
              <a:rPr lang="ru-RU" dirty="0" smtClean="0">
                <a:solidFill>
                  <a:srgbClr val="002060"/>
                </a:solidFill>
              </a:rPr>
              <a:t>которые будут </a:t>
            </a:r>
            <a:r>
              <a:rPr lang="ru-RU" dirty="0">
                <a:solidFill>
                  <a:srgbClr val="002060"/>
                </a:solidFill>
              </a:rPr>
              <a:t>переданы и потомству.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450850" algn="just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21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1755</Words>
  <Application>Microsoft Office PowerPoint</Application>
  <PresentationFormat>Широкоэкранный</PresentationFormat>
  <Paragraphs>66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Инфекционный бронхит птиц (ИБК)</vt:lpstr>
      <vt:lpstr>Историческая справка</vt:lpstr>
      <vt:lpstr>Этиология</vt:lpstr>
      <vt:lpstr>Эпизоотология</vt:lpstr>
      <vt:lpstr>Презентация PowerPoint</vt:lpstr>
      <vt:lpstr>Клинические признаки</vt:lpstr>
      <vt:lpstr>Презентация PowerPoint</vt:lpstr>
      <vt:lpstr>Презентация PowerPoint</vt:lpstr>
      <vt:lpstr>Презентация PowerPoint</vt:lpstr>
      <vt:lpstr>Устойчивость</vt:lpstr>
      <vt:lpstr>Презентация PowerPoint</vt:lpstr>
      <vt:lpstr>Патоморфология </vt:lpstr>
      <vt:lpstr>Презентация PowerPoint</vt:lpstr>
      <vt:lpstr>Патогенез </vt:lpstr>
      <vt:lpstr>Диагностика</vt:lpstr>
      <vt:lpstr>Презентация PowerPoint</vt:lpstr>
      <vt:lpstr>Профилактика </vt:lpstr>
      <vt:lpstr>Презентация PowerPoint</vt:lpstr>
      <vt:lpstr>Презентация PowerPoint</vt:lpstr>
      <vt:lpstr>Иммунитет и иммунизация </vt:lpstr>
      <vt:lpstr> Варианты схем вакцинопрофилактики против IBV бройлеров </vt:lpstr>
      <vt:lpstr>Ожидаемые средние титры после вакцинации бройлеров (данные компании БиоЧек) </vt:lpstr>
      <vt:lpstr>Схема вакцинопрофилактики против IBV ремонтного молодняка</vt:lpstr>
      <vt:lpstr>Презентация PowerPoint</vt:lpstr>
      <vt:lpstr>Ожидаемые средние титры после вакцинации ремонтного молодняка (данные компании БиоЧек)</vt:lpstr>
      <vt:lpstr>Меры борьбы</vt:lpstr>
      <vt:lpstr>Презентация PowerPoint</vt:lpstr>
      <vt:lpstr>Презентация PowerPoint</vt:lpstr>
      <vt:lpstr>Разрешается: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Инфекционный бронхит птиц</dc:title>
  <dc:creator>Home</dc:creator>
  <cp:lastModifiedBy>Home</cp:lastModifiedBy>
  <cp:revision>19</cp:revision>
  <dcterms:created xsi:type="dcterms:W3CDTF">2022-03-02T19:20:56Z</dcterms:created>
  <dcterms:modified xsi:type="dcterms:W3CDTF">2023-02-17T14:26:27Z</dcterms:modified>
</cp:coreProperties>
</file>